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04/05/1441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04/05/1441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04/05/1441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04/05/1441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1"/>
            <a:ext cx="7772400" cy="720079"/>
          </a:xfrm>
        </p:spPr>
        <p:txBody>
          <a:bodyPr>
            <a:noAutofit/>
          </a:bodyPr>
          <a:lstStyle/>
          <a:p>
            <a:r>
              <a:rPr lang="ar-IQ" sz="2800" b="1" dirty="0"/>
              <a:t>التاريخ التطوري للقروش </a:t>
            </a:r>
            <a:r>
              <a:rPr lang="en-US" sz="2800" b="1" dirty="0"/>
              <a:t>Evolutionary history of sharks</a:t>
            </a:r>
            <a:r>
              <a:rPr lang="en-US" sz="2800" dirty="0"/>
              <a:t/>
            </a:r>
            <a:br>
              <a:rPr lang="en-US" sz="2800" dirty="0"/>
            </a:br>
            <a:endParaRPr lang="ar-IQ" sz="2800" dirty="0"/>
          </a:p>
        </p:txBody>
      </p:sp>
      <p:sp>
        <p:nvSpPr>
          <p:cNvPr id="3" name="Subtitle 2"/>
          <p:cNvSpPr>
            <a:spLocks noGrp="1"/>
          </p:cNvSpPr>
          <p:nvPr>
            <p:ph type="subTitle" idx="1"/>
          </p:nvPr>
        </p:nvSpPr>
        <p:spPr>
          <a:xfrm>
            <a:off x="323528" y="764704"/>
            <a:ext cx="8640960" cy="5976664"/>
          </a:xfrm>
        </p:spPr>
        <p:txBody>
          <a:bodyPr>
            <a:normAutofit fontScale="92500" lnSpcReduction="20000"/>
          </a:bodyPr>
          <a:lstStyle/>
          <a:p>
            <a:pPr algn="just"/>
            <a:r>
              <a:rPr lang="ar-IQ" b="1" dirty="0"/>
              <a:t>تعتبر الاسماك من اوطأ الفقريات وتعد الاسماك مدرعة الجلد </a:t>
            </a:r>
            <a:r>
              <a:rPr lang="en-US" b="1" dirty="0" err="1"/>
              <a:t>Ostracoderm</a:t>
            </a:r>
            <a:r>
              <a:rPr lang="ar-IQ" b="1" dirty="0"/>
              <a:t> من اقدم الاسماك والفقريات والتي ظهرت في </a:t>
            </a:r>
            <a:r>
              <a:rPr lang="ar-IQ" b="1" dirty="0" err="1"/>
              <a:t>الاوردفيشي</a:t>
            </a:r>
            <a:r>
              <a:rPr lang="ar-IQ" b="1" dirty="0"/>
              <a:t> (حوالي 435 مليون سنة مضت) وبلغت ذروتها في العصر </a:t>
            </a:r>
            <a:r>
              <a:rPr lang="ar-IQ" b="1" dirty="0" err="1"/>
              <a:t>السيلوري</a:t>
            </a:r>
            <a:r>
              <a:rPr lang="ar-IQ" b="1" dirty="0"/>
              <a:t> (395-435 مليون سنة). مصطلح </a:t>
            </a:r>
            <a:r>
              <a:rPr lang="en-US" b="1" dirty="0" err="1"/>
              <a:t>ostracoderm</a:t>
            </a:r>
            <a:r>
              <a:rPr lang="en-US" b="1" dirty="0"/>
              <a:t> </a:t>
            </a:r>
            <a:r>
              <a:rPr lang="ar-IQ" b="1" dirty="0"/>
              <a:t> تعني " الجلد القشري" وهي اشارة الى الصفائح العظمية التي تغطي اجسامها وان غالبيتها اليوم موجودة بشكل متحجرات </a:t>
            </a:r>
            <a:r>
              <a:rPr lang="en-US" b="1" dirty="0"/>
              <a:t>fossils</a:t>
            </a:r>
            <a:r>
              <a:rPr lang="ar-IQ" b="1" dirty="0"/>
              <a:t>. الفقريات القديمة تلك عديمة الفكوك واكثرها ذات رأس واسع، ومحجر </a:t>
            </a:r>
            <a:r>
              <a:rPr lang="ar-IQ" b="1" dirty="0" err="1"/>
              <a:t>غلصمي</a:t>
            </a:r>
            <a:r>
              <a:rPr lang="ar-IQ" b="1" dirty="0"/>
              <a:t> كبير ومنخر مفرد </a:t>
            </a:r>
            <a:r>
              <a:rPr lang="en-US" b="1" dirty="0"/>
              <a:t>nostril</a:t>
            </a:r>
            <a:r>
              <a:rPr lang="ar-IQ" b="1" dirty="0"/>
              <a:t>. يعتقد ان تغذيتها ربما تمت عن طريق ترشيح الكائنات الصغيرة خلال جهازها </a:t>
            </a:r>
            <a:r>
              <a:rPr lang="ar-IQ" b="1" dirty="0" err="1"/>
              <a:t>الغلصمي</a:t>
            </a:r>
            <a:r>
              <a:rPr lang="ar-IQ" b="1" dirty="0"/>
              <a:t>. اختفت هذه المجموعة من الاسماك خلال العصر </a:t>
            </a:r>
            <a:r>
              <a:rPr lang="ar-IQ" b="1" dirty="0" err="1"/>
              <a:t>الديفوني</a:t>
            </a:r>
            <a:r>
              <a:rPr lang="ar-IQ" b="1" dirty="0"/>
              <a:t> (قبل 345 سنة) ولكن انحدرت من هذه المجموعة اسماك بدائية مازالت على قيد الحياة وهي اسماك </a:t>
            </a:r>
            <a:r>
              <a:rPr lang="ar-IQ" b="1" dirty="0" err="1"/>
              <a:t>اللامبري</a:t>
            </a:r>
            <a:r>
              <a:rPr lang="ar-IQ" b="1" dirty="0"/>
              <a:t> </a:t>
            </a:r>
            <a:r>
              <a:rPr lang="en-US" b="1" dirty="0"/>
              <a:t>Lamprey</a:t>
            </a:r>
            <a:r>
              <a:rPr lang="ar-IQ" b="1" dirty="0"/>
              <a:t> والاسماك الشريرة (الجريث) </a:t>
            </a:r>
            <a:r>
              <a:rPr lang="en-US" b="1" dirty="0"/>
              <a:t>hag fish</a:t>
            </a:r>
            <a:r>
              <a:rPr lang="ar-IQ" b="1" dirty="0"/>
              <a:t> (دائرية الفم) وكأنها اشتقت من تلك بحيث ان كلا المجموعتين توضعان معاً في صنف </a:t>
            </a:r>
            <a:r>
              <a:rPr lang="ar-IQ" b="1" dirty="0" err="1"/>
              <a:t>اللافكيات</a:t>
            </a:r>
            <a:r>
              <a:rPr lang="ar-IQ" b="1" dirty="0"/>
              <a:t> </a:t>
            </a:r>
            <a:r>
              <a:rPr lang="en-US" b="1" dirty="0" err="1"/>
              <a:t>Agnatha</a:t>
            </a:r>
            <a:r>
              <a:rPr lang="ar-IQ" b="1" dirty="0"/>
              <a:t>.</a:t>
            </a:r>
            <a:endParaRPr lang="en-US" b="1" dirty="0"/>
          </a:p>
          <a:p>
            <a:endParaRPr lang="ar-IQ" dirty="0"/>
          </a:p>
        </p:txBody>
      </p:sp>
    </p:spTree>
    <p:extLst>
      <p:ext uri="{BB962C8B-B14F-4D97-AF65-F5344CB8AC3E}">
        <p14:creationId xmlns:p14="http://schemas.microsoft.com/office/powerpoint/2010/main" val="3080289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36496" cy="6858000"/>
          </a:xfrm>
        </p:spPr>
        <p:txBody>
          <a:bodyPr/>
          <a:lstStyle/>
          <a:p>
            <a:pPr algn="just"/>
            <a:endParaRPr lang="ar-IQ" dirty="0" smtClean="0"/>
          </a:p>
          <a:p>
            <a:pPr algn="just"/>
            <a:endParaRPr lang="ar-IQ" dirty="0"/>
          </a:p>
          <a:p>
            <a:pPr algn="just"/>
            <a:r>
              <a:rPr lang="ar-IQ" dirty="0" smtClean="0"/>
              <a:t>المجموعة </a:t>
            </a:r>
            <a:r>
              <a:rPr lang="ar-IQ" dirty="0"/>
              <a:t>الاخرى القروش </a:t>
            </a:r>
            <a:r>
              <a:rPr lang="en-US" dirty="0" err="1"/>
              <a:t>Pleuracanthiform</a:t>
            </a:r>
            <a:r>
              <a:rPr lang="ar-IQ" dirty="0"/>
              <a:t> وهي مرحلة منقرضة من الاسماك الغضروفية وهي معاصرة مع </a:t>
            </a:r>
            <a:r>
              <a:rPr lang="en-US" dirty="0" err="1"/>
              <a:t>Cladoselachiformes</a:t>
            </a:r>
            <a:r>
              <a:rPr lang="ar-IQ" dirty="0"/>
              <a:t> وظهرت في اواخر العصر </a:t>
            </a:r>
            <a:r>
              <a:rPr lang="ar-IQ" dirty="0" err="1"/>
              <a:t>الديفوني</a:t>
            </a:r>
            <a:r>
              <a:rPr lang="ar-IQ" dirty="0"/>
              <a:t> (345-395 مليون سنة مضت) وانتعشت في العصر </a:t>
            </a:r>
            <a:r>
              <a:rPr lang="ar-IQ" dirty="0" err="1"/>
              <a:t>الكاربوني</a:t>
            </a:r>
            <a:r>
              <a:rPr lang="ar-IQ" dirty="0"/>
              <a:t> وانقرضت في العصر الترياسي (</a:t>
            </a:r>
            <a:r>
              <a:rPr lang="ar-IQ" dirty="0" smtClean="0"/>
              <a:t>195-</a:t>
            </a:r>
            <a:r>
              <a:rPr lang="ar-IQ" dirty="0"/>
              <a:t>العصر </a:t>
            </a:r>
            <a:r>
              <a:rPr lang="ar-IQ" dirty="0" err="1"/>
              <a:t>الكاربوني</a:t>
            </a:r>
            <a:r>
              <a:rPr lang="ar-IQ" dirty="0"/>
              <a:t> وانقرضت في العصر الترياسي (195-132 مليون سنة مضت) وخلافاً لكل القروش فان </a:t>
            </a:r>
            <a:r>
              <a:rPr lang="ar-IQ" dirty="0" err="1"/>
              <a:t>متحجراتها</a:t>
            </a:r>
            <a:r>
              <a:rPr lang="ar-IQ" dirty="0"/>
              <a:t> وجدت في المياه العذبة فالجنس </a:t>
            </a:r>
            <a:r>
              <a:rPr lang="en-US" i="1" dirty="0" err="1"/>
              <a:t>Pleuracanthus</a:t>
            </a:r>
            <a:r>
              <a:rPr lang="ar-IQ" dirty="0"/>
              <a:t> طويل الجسم مع زعنفة ظهرية طويلة وزعنفتين </a:t>
            </a:r>
            <a:r>
              <a:rPr lang="ar-IQ" dirty="0" err="1"/>
              <a:t>مخرجية</a:t>
            </a:r>
            <a:r>
              <a:rPr lang="ar-IQ" dirty="0"/>
              <a:t> وزعنفة ذنبية متناظرة الفصوص وشوكة طويلة بارزة من الجهة الظهرية الخلفية للرأس (شكل 5).</a:t>
            </a:r>
            <a:endParaRPr lang="ar-IQ" dirty="0" smtClean="0"/>
          </a:p>
          <a:p>
            <a:endParaRPr lang="ar-IQ" dirty="0"/>
          </a:p>
        </p:txBody>
      </p:sp>
    </p:spTree>
    <p:extLst>
      <p:ext uri="{BB962C8B-B14F-4D97-AF65-F5344CB8AC3E}">
        <p14:creationId xmlns:p14="http://schemas.microsoft.com/office/powerpoint/2010/main" val="128104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القرش  </a:t>
            </a:r>
            <a:r>
              <a:rPr lang="en-US" b="1" i="1" dirty="0" err="1"/>
              <a:t>Cladoselache</a:t>
            </a:r>
            <a:r>
              <a:rPr lang="en-US" dirty="0"/>
              <a:t/>
            </a:r>
            <a:br>
              <a:rPr lang="en-US" dirty="0"/>
            </a:br>
            <a:endParaRPr lang="ar-IQ" dirty="0"/>
          </a:p>
        </p:txBody>
      </p:sp>
      <p:pic>
        <p:nvPicPr>
          <p:cNvPr id="4" name="Content Placeholder 3" descr="C:\Users\Rajaa\Downloads\Desktop\تصنيف اسماك غضروفية مح 1\Cladoselache.JPG"/>
          <p:cNvPicPr>
            <a:picLocks noGrp="1"/>
          </p:cNvPicPr>
          <p:nvPr>
            <p:ph idx="1"/>
          </p:nvPr>
        </p:nvPicPr>
        <p:blipFill rotWithShape="1">
          <a:blip r:embed="rId2" cstate="print">
            <a:extLst>
              <a:ext uri="{BEBA8EAE-BF5A-486C-A8C5-ECC9F3942E4B}">
                <a14:imgProps xmlns:a14="http://schemas.microsoft.com/office/drawing/2010/main">
                  <a14:imgLayer r:embed="rId3">
                    <a14:imgEffect>
                      <a14:colorTemperature colorTemp="8800"/>
                    </a14:imgEffect>
                    <a14:imgEffect>
                      <a14:brightnessContrast contrast="40000"/>
                    </a14:imgEffect>
                  </a14:imgLayer>
                </a14:imgProps>
              </a:ext>
              <a:ext uri="{28A0092B-C50C-407E-A947-70E740481C1C}">
                <a14:useLocalDpi xmlns:a14="http://schemas.microsoft.com/office/drawing/2010/main" val="0"/>
              </a:ext>
            </a:extLst>
          </a:blip>
          <a:srcRect l="2739" t="6293" b="39554"/>
          <a:stretch/>
        </p:blipFill>
        <p:spPr bwMode="auto">
          <a:xfrm>
            <a:off x="179512" y="1916832"/>
            <a:ext cx="8640959" cy="4536504"/>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131264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fontScale="90000"/>
          </a:bodyPr>
          <a:lstStyle/>
          <a:p>
            <a:r>
              <a:rPr lang="ar-IQ" b="1" dirty="0" smtClean="0"/>
              <a:t/>
            </a:r>
            <a:br>
              <a:rPr lang="ar-IQ" b="1" dirty="0" smtClean="0"/>
            </a:br>
            <a:r>
              <a:rPr lang="ar-IQ" b="1" dirty="0" smtClean="0"/>
              <a:t>مدرعة </a:t>
            </a:r>
            <a:r>
              <a:rPr lang="ar-IQ" b="1" dirty="0"/>
              <a:t>الجلد </a:t>
            </a:r>
            <a:r>
              <a:rPr lang="en-US" b="1" dirty="0" err="1"/>
              <a:t>Ostracoderm</a:t>
            </a:r>
            <a:r>
              <a:rPr lang="en-US" dirty="0"/>
              <a:t/>
            </a:r>
            <a:br>
              <a:rPr lang="en-US" dirty="0"/>
            </a:br>
            <a:endParaRPr lang="ar-IQ"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908720"/>
            <a:ext cx="6336704" cy="5112568"/>
          </a:xfrm>
          <a:prstGeom prst="rect">
            <a:avLst/>
          </a:prstGeom>
          <a:noFill/>
          <a:ln>
            <a:noFill/>
          </a:ln>
        </p:spPr>
      </p:pic>
    </p:spTree>
    <p:extLst>
      <p:ext uri="{BB962C8B-B14F-4D97-AF65-F5344CB8AC3E}">
        <p14:creationId xmlns:p14="http://schemas.microsoft.com/office/powerpoint/2010/main" val="352453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435280" cy="6552728"/>
          </a:xfrm>
        </p:spPr>
        <p:txBody>
          <a:bodyPr>
            <a:normAutofit fontScale="92500"/>
          </a:bodyPr>
          <a:lstStyle/>
          <a:p>
            <a:pPr algn="just"/>
            <a:r>
              <a:rPr lang="ar-IQ" dirty="0"/>
              <a:t>من اهم المراحل التطورية في الاسماك هو ظهور الفكوك في مجموعة القروش المشوكة </a:t>
            </a:r>
            <a:r>
              <a:rPr lang="en-US" dirty="0"/>
              <a:t>Acanthodians</a:t>
            </a:r>
            <a:r>
              <a:rPr lang="ar-IQ" dirty="0"/>
              <a:t> (</a:t>
            </a:r>
            <a:r>
              <a:rPr lang="en-US" dirty="0"/>
              <a:t>spiny shark</a:t>
            </a:r>
            <a:r>
              <a:rPr lang="ar-IQ" dirty="0"/>
              <a:t> شكل 2) وهي تمتلك شوكة مفردة عريضة امام جميع الزعانف ماعدا الزعنفة الذنبية وهذه القروش تمتلك زعانف زوجية ذات اعداد متغيرة واجسامها مغطاة بحراشف معينية الشكل شبيهه بالحراشف </a:t>
            </a:r>
            <a:r>
              <a:rPr lang="ar-IQ" dirty="0" err="1"/>
              <a:t>الجانويدية</a:t>
            </a:r>
            <a:r>
              <a:rPr lang="ar-IQ" dirty="0"/>
              <a:t> التي تغطي بعض الاسماك كأسماك الخرمان </a:t>
            </a:r>
            <a:r>
              <a:rPr lang="en-US" dirty="0"/>
              <a:t>Gar fish</a:t>
            </a:r>
            <a:r>
              <a:rPr lang="ar-IQ" dirty="0"/>
              <a:t> (اسماك تعود لصنف كاملة التعظم القديمة </a:t>
            </a:r>
            <a:r>
              <a:rPr lang="en-US" dirty="0"/>
              <a:t>(</a:t>
            </a:r>
            <a:r>
              <a:rPr lang="en-US" dirty="0" err="1"/>
              <a:t>Holostei</a:t>
            </a:r>
            <a:r>
              <a:rPr lang="ar-IQ" dirty="0"/>
              <a:t>. هذه المجموعة من الاسماك القديمة مربكة ومن الصعب وضعها في اي موقع من نظامنا التصنيفي الحالي، ومع ذلك بعض العلماء يفضل وضعها مع الاسماك الغضروفية واخرين يضعها كحالة وسط بين الاسماك الغضروفية والعظمية ومن الافضل وضعها في صنف مستقل </a:t>
            </a:r>
            <a:r>
              <a:rPr lang="en-US" dirty="0" err="1"/>
              <a:t>Acanthodi</a:t>
            </a:r>
            <a:r>
              <a:rPr lang="ar-IQ" dirty="0"/>
              <a:t>. ظهرت هذه الاسماك في نهاية العصر </a:t>
            </a:r>
            <a:r>
              <a:rPr lang="ar-IQ" dirty="0" err="1"/>
              <a:t>السيلوري</a:t>
            </a:r>
            <a:r>
              <a:rPr lang="ar-IQ" dirty="0"/>
              <a:t> (اكثر من 400 مليون سنة مضت) واصبحت منقرضة في نهاية العصر </a:t>
            </a:r>
            <a:r>
              <a:rPr lang="ar-IQ" dirty="0" err="1"/>
              <a:t>البيرمي</a:t>
            </a:r>
            <a:r>
              <a:rPr lang="ar-IQ" dirty="0"/>
              <a:t> (230 مليون سنة مضت).</a:t>
            </a:r>
            <a:endParaRPr lang="en-US" dirty="0"/>
          </a:p>
          <a:p>
            <a:endParaRPr lang="ar-IQ" dirty="0"/>
          </a:p>
        </p:txBody>
      </p:sp>
    </p:spTree>
    <p:extLst>
      <p:ext uri="{BB962C8B-B14F-4D97-AF65-F5344CB8AC3E}">
        <p14:creationId xmlns:p14="http://schemas.microsoft.com/office/powerpoint/2010/main" val="366284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القروش المشوكة    </a:t>
            </a:r>
            <a:r>
              <a:rPr lang="en-US" b="1" dirty="0" err="1"/>
              <a:t>Acanthodi</a:t>
            </a:r>
            <a:endParaRPr lang="ar-IQ" dirty="0"/>
          </a:p>
        </p:txBody>
      </p:sp>
      <p:pic>
        <p:nvPicPr>
          <p:cNvPr id="4" name="Content Placeholder 3" descr="C:\Users\Rajaa\Downloads\Desktop\تصنيف اسماك غضروفية مح 1\acanthodi.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00200"/>
            <a:ext cx="8496944" cy="4997152"/>
          </a:xfrm>
          <a:prstGeom prst="rect">
            <a:avLst/>
          </a:prstGeom>
          <a:noFill/>
          <a:ln>
            <a:noFill/>
          </a:ln>
        </p:spPr>
      </p:pic>
    </p:spTree>
    <p:extLst>
      <p:ext uri="{BB962C8B-B14F-4D97-AF65-F5344CB8AC3E}">
        <p14:creationId xmlns:p14="http://schemas.microsoft.com/office/powerpoint/2010/main" val="352974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ar-IQ" dirty="0" err="1">
                <a:solidFill>
                  <a:srgbClr val="FF0000"/>
                </a:solidFill>
              </a:rPr>
              <a:t>صفائحية</a:t>
            </a:r>
            <a:r>
              <a:rPr lang="ar-IQ" dirty="0">
                <a:solidFill>
                  <a:srgbClr val="FF0000"/>
                </a:solidFill>
              </a:rPr>
              <a:t> الجلد </a:t>
            </a:r>
            <a:r>
              <a:rPr lang="en-US" dirty="0" err="1">
                <a:solidFill>
                  <a:srgbClr val="FF0000"/>
                </a:solidFill>
              </a:rPr>
              <a:t>Placodermi</a:t>
            </a:r>
            <a:r>
              <a:rPr lang="en-US" dirty="0">
                <a:solidFill>
                  <a:srgbClr val="FF0000"/>
                </a:solidFill>
              </a:rPr>
              <a:t> </a:t>
            </a:r>
            <a:endParaRPr lang="ar-IQ" dirty="0">
              <a:solidFill>
                <a:srgbClr val="FF0000"/>
              </a:solidFill>
            </a:endParaRPr>
          </a:p>
        </p:txBody>
      </p:sp>
      <p:sp>
        <p:nvSpPr>
          <p:cNvPr id="3" name="Content Placeholder 2"/>
          <p:cNvSpPr>
            <a:spLocks noGrp="1"/>
          </p:cNvSpPr>
          <p:nvPr>
            <p:ph idx="1"/>
          </p:nvPr>
        </p:nvSpPr>
        <p:spPr>
          <a:xfrm>
            <a:off x="179512" y="980728"/>
            <a:ext cx="8784976" cy="5760640"/>
          </a:xfrm>
        </p:spPr>
        <p:txBody>
          <a:bodyPr>
            <a:normAutofit fontScale="92500" lnSpcReduction="20000"/>
          </a:bodyPr>
          <a:lstStyle/>
          <a:p>
            <a:pPr algn="just"/>
            <a:r>
              <a:rPr lang="ar-IQ" sz="3600" dirty="0">
                <a:solidFill>
                  <a:srgbClr val="0070C0"/>
                </a:solidFill>
              </a:rPr>
              <a:t>اسماك قديمة جداً ظهرت خلال العصر </a:t>
            </a:r>
            <a:r>
              <a:rPr lang="ar-IQ" sz="3600" dirty="0" err="1">
                <a:solidFill>
                  <a:srgbClr val="0070C0"/>
                </a:solidFill>
              </a:rPr>
              <a:t>السيلوري</a:t>
            </a:r>
            <a:r>
              <a:rPr lang="ar-IQ" sz="3600" dirty="0">
                <a:solidFill>
                  <a:srgbClr val="0070C0"/>
                </a:solidFill>
              </a:rPr>
              <a:t> (395-435 مليون سنة مضت) وانقرضت خلال نهاية العصر </a:t>
            </a:r>
            <a:r>
              <a:rPr lang="ar-IQ" sz="3600" dirty="0" err="1">
                <a:solidFill>
                  <a:srgbClr val="0070C0"/>
                </a:solidFill>
              </a:rPr>
              <a:t>الديفوني</a:t>
            </a:r>
            <a:r>
              <a:rPr lang="ar-IQ" sz="3600" dirty="0">
                <a:solidFill>
                  <a:srgbClr val="0070C0"/>
                </a:solidFill>
              </a:rPr>
              <a:t> (345 مليون سنة مضت) باستثناء جنس واحد صمد حتى العصر </a:t>
            </a:r>
            <a:r>
              <a:rPr lang="ar-IQ" sz="3600" dirty="0" err="1">
                <a:solidFill>
                  <a:srgbClr val="0070C0"/>
                </a:solidFill>
              </a:rPr>
              <a:t>الكاربوني</a:t>
            </a:r>
            <a:r>
              <a:rPr lang="ar-IQ" sz="3600" dirty="0">
                <a:solidFill>
                  <a:srgbClr val="0070C0"/>
                </a:solidFill>
              </a:rPr>
              <a:t> (قسم وضع من قبل بعض العلماء يقع بين العصرين المسيسيبي 312-345 مليون سنة والعصر </a:t>
            </a:r>
            <a:r>
              <a:rPr lang="ar-IQ" sz="3600" dirty="0" err="1">
                <a:solidFill>
                  <a:srgbClr val="0070C0"/>
                </a:solidFill>
              </a:rPr>
              <a:t>البينسيليفيني</a:t>
            </a:r>
            <a:r>
              <a:rPr lang="ar-IQ" sz="3600" dirty="0">
                <a:solidFill>
                  <a:srgbClr val="0070C0"/>
                </a:solidFill>
              </a:rPr>
              <a:t> 280-312 مليون سنة مضت) ومن اشهر الاسماك التي تعود لها هي اسماك ملتحمة الاعناق </a:t>
            </a:r>
            <a:r>
              <a:rPr lang="en-US" sz="3600" dirty="0">
                <a:solidFill>
                  <a:srgbClr val="0070C0"/>
                </a:solidFill>
              </a:rPr>
              <a:t>joined-necked fishes</a:t>
            </a:r>
            <a:r>
              <a:rPr lang="ar-IQ" sz="3600" dirty="0">
                <a:solidFill>
                  <a:srgbClr val="0070C0"/>
                </a:solidFill>
              </a:rPr>
              <a:t> والتي </a:t>
            </a:r>
            <a:r>
              <a:rPr lang="ar-IQ" sz="3600" dirty="0" err="1">
                <a:solidFill>
                  <a:srgbClr val="0070C0"/>
                </a:solidFill>
              </a:rPr>
              <a:t>متحجراتها</a:t>
            </a:r>
            <a:r>
              <a:rPr lang="ar-IQ" sz="3600" dirty="0">
                <a:solidFill>
                  <a:srgbClr val="0070C0"/>
                </a:solidFill>
              </a:rPr>
              <a:t> كانت سائدة في العصر </a:t>
            </a:r>
            <a:r>
              <a:rPr lang="ar-IQ" sz="3600" dirty="0" err="1">
                <a:solidFill>
                  <a:srgbClr val="0070C0"/>
                </a:solidFill>
              </a:rPr>
              <a:t>الديفوني</a:t>
            </a:r>
            <a:r>
              <a:rPr lang="ar-IQ" sz="3600" dirty="0">
                <a:solidFill>
                  <a:srgbClr val="0070C0"/>
                </a:solidFill>
              </a:rPr>
              <a:t> (345-395) ومجموعة الاسماك الغريبة </a:t>
            </a:r>
            <a:r>
              <a:rPr lang="en-US" sz="3600" dirty="0" err="1">
                <a:solidFill>
                  <a:srgbClr val="0070C0"/>
                </a:solidFill>
              </a:rPr>
              <a:t>Antiarchs</a:t>
            </a:r>
            <a:r>
              <a:rPr lang="ar-IQ" sz="3600" dirty="0">
                <a:solidFill>
                  <a:srgbClr val="0070C0"/>
                </a:solidFill>
              </a:rPr>
              <a:t> التي تمتلك صفيحة رأسية مميزة وزعانف كتفية ملتحمة وطويلة والعديد من </a:t>
            </a:r>
            <a:r>
              <a:rPr lang="ar-IQ" sz="3600" dirty="0" err="1">
                <a:solidFill>
                  <a:srgbClr val="0070C0"/>
                </a:solidFill>
              </a:rPr>
              <a:t>صفائحية</a:t>
            </a:r>
            <a:r>
              <a:rPr lang="ar-IQ" sz="3600" dirty="0">
                <a:solidFill>
                  <a:srgbClr val="0070C0"/>
                </a:solidFill>
              </a:rPr>
              <a:t> الجلد تمتلك اجسام مضغوطة من الجهتين الظهرية البطنية </a:t>
            </a:r>
            <a:r>
              <a:rPr lang="en-US" sz="3600" dirty="0">
                <a:solidFill>
                  <a:srgbClr val="0070C0"/>
                </a:solidFill>
              </a:rPr>
              <a:t>depressed</a:t>
            </a:r>
            <a:r>
              <a:rPr lang="ar-IQ" sz="3600" dirty="0">
                <a:solidFill>
                  <a:srgbClr val="0070C0"/>
                </a:solidFill>
              </a:rPr>
              <a:t> والبعض تظهر بشكل شبيه </a:t>
            </a:r>
            <a:r>
              <a:rPr lang="ar-IQ" sz="3600" dirty="0" err="1">
                <a:solidFill>
                  <a:srgbClr val="0070C0"/>
                </a:solidFill>
              </a:rPr>
              <a:t>بالقوابع</a:t>
            </a:r>
            <a:r>
              <a:rPr lang="ar-IQ" sz="3600" dirty="0">
                <a:solidFill>
                  <a:srgbClr val="0070C0"/>
                </a:solidFill>
              </a:rPr>
              <a:t>.</a:t>
            </a:r>
            <a:endParaRPr lang="en-US" sz="3600" dirty="0">
              <a:solidFill>
                <a:srgbClr val="0070C0"/>
              </a:solidFill>
            </a:endParaRPr>
          </a:p>
          <a:p>
            <a:endParaRPr lang="ar-IQ" dirty="0"/>
          </a:p>
        </p:txBody>
      </p:sp>
    </p:spTree>
    <p:extLst>
      <p:ext uri="{BB962C8B-B14F-4D97-AF65-F5344CB8AC3E}">
        <p14:creationId xmlns:p14="http://schemas.microsoft.com/office/powerpoint/2010/main" val="706087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336704"/>
          </a:xfrm>
        </p:spPr>
        <p:txBody>
          <a:bodyPr>
            <a:normAutofit/>
          </a:bodyPr>
          <a:lstStyle/>
          <a:p>
            <a:pPr algn="just"/>
            <a:r>
              <a:rPr lang="ar-IQ" dirty="0"/>
              <a:t>القروش </a:t>
            </a:r>
            <a:r>
              <a:rPr lang="ar-IQ" dirty="0" err="1"/>
              <a:t>والقوابع</a:t>
            </a:r>
            <a:r>
              <a:rPr lang="ar-IQ" dirty="0"/>
              <a:t> تعودان الى صنف </a:t>
            </a:r>
            <a:r>
              <a:rPr lang="ar-IQ" dirty="0" err="1"/>
              <a:t>صفائحية</a:t>
            </a:r>
            <a:r>
              <a:rPr lang="ar-IQ" dirty="0"/>
              <a:t> الغلاصم </a:t>
            </a:r>
            <a:r>
              <a:rPr lang="en-US" dirty="0" err="1"/>
              <a:t>Elasmobranchii</a:t>
            </a:r>
            <a:r>
              <a:rPr lang="ar-IQ" dirty="0"/>
              <a:t> الذي يضم </a:t>
            </a:r>
            <a:r>
              <a:rPr lang="en-US" dirty="0" smtClean="0"/>
              <a:t>12</a:t>
            </a:r>
            <a:r>
              <a:rPr lang="ar-IQ" dirty="0" smtClean="0"/>
              <a:t> </a:t>
            </a:r>
            <a:r>
              <a:rPr lang="ar-IQ" dirty="0"/>
              <a:t>رتبة في العالم.</a:t>
            </a:r>
            <a:endParaRPr lang="en-US" dirty="0"/>
          </a:p>
          <a:p>
            <a:pPr algn="just"/>
            <a:r>
              <a:rPr lang="ar-IQ" dirty="0"/>
              <a:t>الهيكل الداخلي للقروش </a:t>
            </a:r>
            <a:r>
              <a:rPr lang="ar-IQ" dirty="0" err="1"/>
              <a:t>والقوابع</a:t>
            </a:r>
            <a:r>
              <a:rPr lang="ar-IQ" dirty="0"/>
              <a:t> مكون من الغضاريف بشكل رئيسي والذي يتحلل سريعاً بعد موت الحيوان ولهذا من النادر ان تجده في المتحجرات. الغضروف في القروش العليا ربما متكلس وعليه يكون صلب نوعاً ما والفقرات وبعض اجزاء الدماغ احياناً تتواجد في المتحجرات لكنها تبقى نادرة مقارنةً بالأسنان والاشواك (القروش الحاوية على الاشواك</a:t>
            </a:r>
            <a:r>
              <a:rPr lang="ar-IQ" dirty="0" smtClean="0"/>
              <a:t>).</a:t>
            </a:r>
          </a:p>
          <a:p>
            <a:pPr algn="just"/>
            <a:r>
              <a:rPr lang="en-US" b="1" dirty="0" err="1" smtClean="0">
                <a:solidFill>
                  <a:srgbClr val="FF0000"/>
                </a:solidFill>
              </a:rPr>
              <a:t>Placoderm</a:t>
            </a:r>
            <a:endParaRPr lang="ar-IQ" b="1" dirty="0" smtClean="0">
              <a:solidFill>
                <a:srgbClr val="FF0000"/>
              </a:solidFill>
            </a:endParaRPr>
          </a:p>
          <a:p>
            <a:pPr algn="just"/>
            <a:endParaRPr lang="en-US" dirty="0"/>
          </a:p>
        </p:txBody>
      </p:sp>
      <p:pic>
        <p:nvPicPr>
          <p:cNvPr id="4" name="Picture 3" descr="C:\Users\Rajaa\Downloads\Desktop\Placoderm_anatomy.png"/>
          <p:cNvPicPr/>
          <p:nvPr/>
        </p:nvPicPr>
        <p:blipFill>
          <a:blip r:embed="rId2">
            <a:extLst>
              <a:ext uri="{28A0092B-C50C-407E-A947-70E740481C1C}">
                <a14:useLocalDpi xmlns:a14="http://schemas.microsoft.com/office/drawing/2010/main" val="0"/>
              </a:ext>
            </a:extLst>
          </a:blip>
          <a:srcRect/>
          <a:stretch>
            <a:fillRect/>
          </a:stretch>
        </p:blipFill>
        <p:spPr bwMode="auto">
          <a:xfrm>
            <a:off x="539552" y="4653136"/>
            <a:ext cx="5879465" cy="1952625"/>
          </a:xfrm>
          <a:prstGeom prst="rect">
            <a:avLst/>
          </a:prstGeom>
          <a:noFill/>
          <a:ln>
            <a:noFill/>
          </a:ln>
        </p:spPr>
      </p:pic>
    </p:spTree>
    <p:extLst>
      <p:ext uri="{BB962C8B-B14F-4D97-AF65-F5344CB8AC3E}">
        <p14:creationId xmlns:p14="http://schemas.microsoft.com/office/powerpoint/2010/main" val="1455169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35280" cy="6741368"/>
          </a:xfrm>
        </p:spPr>
        <p:txBody>
          <a:bodyPr>
            <a:noAutofit/>
          </a:bodyPr>
          <a:lstStyle/>
          <a:p>
            <a:pPr algn="just"/>
            <a:r>
              <a:rPr lang="ar-IQ" sz="3600" dirty="0"/>
              <a:t>ظهرت اولى متحجرات القروش بشكل اسنان وبعض الاشواك في مجموعة </a:t>
            </a:r>
            <a:r>
              <a:rPr lang="en-US" sz="3600" dirty="0" err="1"/>
              <a:t>Cladodontiformes</a:t>
            </a:r>
            <a:r>
              <a:rPr lang="en-US" sz="3600" dirty="0"/>
              <a:t> </a:t>
            </a:r>
            <a:r>
              <a:rPr lang="ar-IQ" sz="3600" dirty="0" smtClean="0"/>
              <a:t> التي </a:t>
            </a:r>
            <a:r>
              <a:rPr lang="ar-IQ" sz="3600" dirty="0"/>
              <a:t>ظهرت في منتصف العصر </a:t>
            </a:r>
            <a:r>
              <a:rPr lang="ar-IQ" sz="3600" dirty="0" err="1"/>
              <a:t>الديفوني</a:t>
            </a:r>
            <a:r>
              <a:rPr lang="ar-IQ" sz="3600" dirty="0"/>
              <a:t> (370 مليون سنة مضت). الاسنان مكونة من قاعدة قرصية مسطحة مع نتوء وسطي كبير ونتوءان او اكثر جانبيان صغيران والقروش التي تمتلك هذا النوع من الاسنان تسمى </a:t>
            </a:r>
            <a:r>
              <a:rPr lang="en-US" sz="3600" dirty="0" err="1"/>
              <a:t>Cladodonts</a:t>
            </a:r>
            <a:r>
              <a:rPr lang="ar-IQ" sz="3600" dirty="0"/>
              <a:t>. من الصعوبة البالغة ان نتصور كيف تبدو تلك القروش بالاعتماد على شكل الاسنان فقط ومن غير الممكن ربط تلك القروش </a:t>
            </a:r>
            <a:r>
              <a:rPr lang="ar-IQ" sz="3600" dirty="0" err="1"/>
              <a:t>باسلافها</a:t>
            </a:r>
            <a:r>
              <a:rPr lang="ar-IQ" sz="3600" dirty="0"/>
              <a:t> الحالية المنحدرة منها</a:t>
            </a:r>
            <a:r>
              <a:rPr lang="ar-IQ" sz="3600" dirty="0" smtClean="0"/>
              <a:t>.</a:t>
            </a:r>
            <a:endParaRPr lang="en-US" sz="3600" dirty="0"/>
          </a:p>
        </p:txBody>
      </p:sp>
    </p:spTree>
    <p:extLst>
      <p:ext uri="{BB962C8B-B14F-4D97-AF65-F5344CB8AC3E}">
        <p14:creationId xmlns:p14="http://schemas.microsoft.com/office/powerpoint/2010/main" val="3109402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686800" cy="6408712"/>
          </a:xfrm>
        </p:spPr>
        <p:txBody>
          <a:bodyPr>
            <a:normAutofit/>
          </a:bodyPr>
          <a:lstStyle/>
          <a:p>
            <a:pPr algn="just"/>
            <a:r>
              <a:rPr lang="ar-IQ" sz="3600" dirty="0"/>
              <a:t>بسبب طبيعة الهيكل الغضروفي الذي تمتلكه القروش </a:t>
            </a:r>
            <a:r>
              <a:rPr lang="ar-IQ" sz="3600" dirty="0" err="1"/>
              <a:t>والقوابع</a:t>
            </a:r>
            <a:r>
              <a:rPr lang="ar-IQ" sz="3600" dirty="0"/>
              <a:t> فانه كان يعتقد ان هذه الاسماك هي من اكثر الاسماك الفكية بدائية الا ان الاعتقاد الحالي ان القروش </a:t>
            </a:r>
            <a:r>
              <a:rPr lang="ar-IQ" sz="3600" dirty="0" err="1"/>
              <a:t>والقوابع</a:t>
            </a:r>
            <a:r>
              <a:rPr lang="ar-IQ" sz="3600" dirty="0"/>
              <a:t> قد انحدرت من الاشكال الاولى </a:t>
            </a:r>
            <a:r>
              <a:rPr lang="ar-IQ" sz="3600" dirty="0" err="1"/>
              <a:t>للاسماك</a:t>
            </a:r>
            <a:r>
              <a:rPr lang="ar-IQ" sz="3600" dirty="0"/>
              <a:t> الفكية العظمية. من المحتمل ان </a:t>
            </a:r>
            <a:r>
              <a:rPr lang="ar-IQ" sz="3600" dirty="0" err="1"/>
              <a:t>صفائحية</a:t>
            </a:r>
            <a:r>
              <a:rPr lang="ar-IQ" sz="3600" dirty="0"/>
              <a:t> الجلد </a:t>
            </a:r>
            <a:r>
              <a:rPr lang="en-US" sz="3600" dirty="0" err="1"/>
              <a:t>Placoderm</a:t>
            </a:r>
            <a:r>
              <a:rPr lang="ar-IQ" sz="3600" dirty="0"/>
              <a:t> او اقربائها النظرية استبدلت العظم بالغضروف ليس بسبب الحالة البداية وانما بسبب حالة الانحلال وفي نفس المكان يمكن اعتبار اسماك </a:t>
            </a:r>
            <a:r>
              <a:rPr lang="ar-IQ" sz="3600" dirty="0" err="1"/>
              <a:t>اللامبري</a:t>
            </a:r>
            <a:r>
              <a:rPr lang="ar-IQ" sz="3600" dirty="0"/>
              <a:t> والاسماك الشريرة </a:t>
            </a:r>
            <a:r>
              <a:rPr lang="en-US" sz="3600" dirty="0"/>
              <a:t>hag fishes </a:t>
            </a:r>
            <a:r>
              <a:rPr lang="ar-IQ" sz="3600" dirty="0"/>
              <a:t> لها اصول من صدفية الجلد </a:t>
            </a:r>
            <a:r>
              <a:rPr lang="en-US" sz="3600" dirty="0" err="1"/>
              <a:t>Ostracoderms</a:t>
            </a:r>
            <a:r>
              <a:rPr lang="ar-IQ" sz="3600" dirty="0"/>
              <a:t> الممتلكة للعظام والذي فقدته بعد ذلك.</a:t>
            </a:r>
          </a:p>
          <a:p>
            <a:endParaRPr lang="ar-IQ" dirty="0"/>
          </a:p>
        </p:txBody>
      </p:sp>
    </p:spTree>
    <p:extLst>
      <p:ext uri="{BB962C8B-B14F-4D97-AF65-F5344CB8AC3E}">
        <p14:creationId xmlns:p14="http://schemas.microsoft.com/office/powerpoint/2010/main" val="3017289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79296" cy="6741368"/>
          </a:xfrm>
        </p:spPr>
        <p:txBody>
          <a:bodyPr>
            <a:normAutofit fontScale="85000" lnSpcReduction="10000"/>
          </a:bodyPr>
          <a:lstStyle/>
          <a:p>
            <a:pPr algn="just"/>
            <a:r>
              <a:rPr lang="ar-IQ" dirty="0"/>
              <a:t>في اواخر العصر </a:t>
            </a:r>
            <a:r>
              <a:rPr lang="ar-IQ" dirty="0" err="1"/>
              <a:t>الديفوني</a:t>
            </a:r>
            <a:r>
              <a:rPr lang="ar-IQ" dirty="0"/>
              <a:t> وجدت في بحيرة </a:t>
            </a:r>
            <a:r>
              <a:rPr lang="en-US" dirty="0"/>
              <a:t>Erie </a:t>
            </a:r>
            <a:r>
              <a:rPr lang="ar-IQ" dirty="0" smtClean="0"/>
              <a:t> (</a:t>
            </a:r>
            <a:r>
              <a:rPr lang="ar-IQ" dirty="0"/>
              <a:t>احد البحيرات العظمى الخمس الواقعة بين الولايات المتحدة وكندا وهي في المرتبة الرابعة من حيث المساحة من بين تلك البحيرات) مجموعة من المتحجرات التي تعود للقرش البدائي من جنس </a:t>
            </a:r>
            <a:r>
              <a:rPr lang="en-US" i="1" dirty="0" err="1"/>
              <a:t>Cladoselache</a:t>
            </a:r>
            <a:r>
              <a:rPr lang="ar-IQ" dirty="0"/>
              <a:t> (شكل 4) المعروف </a:t>
            </a:r>
            <a:r>
              <a:rPr lang="ar-IQ" dirty="0" err="1"/>
              <a:t>عائديته</a:t>
            </a:r>
            <a:r>
              <a:rPr lang="ar-IQ" dirty="0"/>
              <a:t> للرتبة </a:t>
            </a:r>
            <a:r>
              <a:rPr lang="en-US" dirty="0" err="1"/>
              <a:t>Cladoselachiformes</a:t>
            </a:r>
            <a:r>
              <a:rPr lang="ar-IQ" dirty="0"/>
              <a:t>. الاسنان من النوع </a:t>
            </a:r>
            <a:r>
              <a:rPr lang="en-US" dirty="0" err="1"/>
              <a:t>Cladodont</a:t>
            </a:r>
            <a:r>
              <a:rPr lang="ar-IQ" dirty="0"/>
              <a:t> الموضحة سلفاً، الزعانف الظهرية والمزدوجة عريضة القاعدة ومسنودة بقضبان شعاعية من الغضاريف ومسبوقة بشوكة كبيرة وعريضة. الزعنفة الكتفية اكبر بكثير من الحوضية. الماسكان والزعنفة </a:t>
            </a:r>
            <a:r>
              <a:rPr lang="ar-IQ" dirty="0" err="1"/>
              <a:t>المخرجية</a:t>
            </a:r>
            <a:r>
              <a:rPr lang="ar-IQ" dirty="0"/>
              <a:t> مفقودان. الفصوص الذنبية متناظرة مع انتصاب كلا الفصين وبهذا فهي تخالف الشكل الشائع غير المتناظر </a:t>
            </a:r>
            <a:r>
              <a:rPr lang="en-US" dirty="0" err="1"/>
              <a:t>heterocercal</a:t>
            </a:r>
            <a:r>
              <a:rPr lang="en-US" dirty="0"/>
              <a:t> </a:t>
            </a:r>
            <a:r>
              <a:rPr lang="ar-IQ" dirty="0"/>
              <a:t> في القروش. الفكوك في الفقريات الواطئة (الاسماك) تنشأ من الاقواس </a:t>
            </a:r>
            <a:r>
              <a:rPr lang="ar-IQ" dirty="0" err="1"/>
              <a:t>الغلصمية</a:t>
            </a:r>
            <a:r>
              <a:rPr lang="ar-IQ" dirty="0"/>
              <a:t>، كما ان الجزء العلوي من احد الاقواس </a:t>
            </a:r>
            <a:r>
              <a:rPr lang="ar-IQ" dirty="0" err="1"/>
              <a:t>الغلصمية</a:t>
            </a:r>
            <a:r>
              <a:rPr lang="ar-IQ" dirty="0"/>
              <a:t> يتحور ليكون المنخر </a:t>
            </a:r>
            <a:r>
              <a:rPr lang="en-US" dirty="0"/>
              <a:t>Spiracle</a:t>
            </a:r>
            <a:r>
              <a:rPr lang="ar-IQ" dirty="0"/>
              <a:t> في القروش. الرتبة </a:t>
            </a:r>
            <a:r>
              <a:rPr lang="en-US" dirty="0" err="1"/>
              <a:t>Cladoselachiformes</a:t>
            </a:r>
            <a:r>
              <a:rPr lang="ar-IQ" dirty="0"/>
              <a:t> اصبحت منقرضة في العصر </a:t>
            </a:r>
            <a:r>
              <a:rPr lang="ar-IQ" dirty="0" err="1"/>
              <a:t>البرمي</a:t>
            </a:r>
            <a:r>
              <a:rPr lang="ar-IQ" dirty="0"/>
              <a:t> (232-280 مليون سنة مضت). الغالبية العظمى من الاسماك المتحجرة تعد مفصل تطوري مهم </a:t>
            </a:r>
            <a:r>
              <a:rPr lang="ar-IQ" dirty="0" err="1"/>
              <a:t>للاسماك</a:t>
            </a:r>
            <a:r>
              <a:rPr lang="ar-IQ" dirty="0"/>
              <a:t> الحديثة. فاسماك من جنس </a:t>
            </a:r>
            <a:r>
              <a:rPr lang="en-US" i="1" dirty="0" err="1"/>
              <a:t>Cladoselache</a:t>
            </a:r>
            <a:r>
              <a:rPr lang="en-US" dirty="0"/>
              <a:t> </a:t>
            </a:r>
            <a:r>
              <a:rPr lang="ar-IQ" dirty="0"/>
              <a:t>(شكل 4) واقربائها تظهر قرابة للقاعدة التطورية </a:t>
            </a:r>
            <a:r>
              <a:rPr lang="ar-IQ" dirty="0" err="1"/>
              <a:t>للاشكال</a:t>
            </a:r>
            <a:r>
              <a:rPr lang="ar-IQ" dirty="0"/>
              <a:t> العليا من الاسماك الغضروفية </a:t>
            </a:r>
            <a:r>
              <a:rPr lang="ar-IQ" dirty="0" smtClean="0"/>
              <a:t>الحالية.</a:t>
            </a:r>
            <a:endParaRPr lang="ar-IQ" dirty="0"/>
          </a:p>
        </p:txBody>
      </p:sp>
    </p:spTree>
    <p:extLst>
      <p:ext uri="{BB962C8B-B14F-4D97-AF65-F5344CB8AC3E}">
        <p14:creationId xmlns:p14="http://schemas.microsoft.com/office/powerpoint/2010/main" val="239018138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874</Words>
  <Application>Microsoft Office PowerPoint</Application>
  <PresentationFormat>On-screen Show (4:3)</PresentationFormat>
  <Paragraphs>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سمة Office</vt:lpstr>
      <vt:lpstr>التاريخ التطوري للقروش Evolutionary history of sharks </vt:lpstr>
      <vt:lpstr> مدرعة الجلد Ostracoderm </vt:lpstr>
      <vt:lpstr>PowerPoint Presentation</vt:lpstr>
      <vt:lpstr>القروش المشوكة    Acanthodi</vt:lpstr>
      <vt:lpstr>صفائحية الجلد Placodermi </vt:lpstr>
      <vt:lpstr>PowerPoint Presentation</vt:lpstr>
      <vt:lpstr>PowerPoint Presentation</vt:lpstr>
      <vt:lpstr>PowerPoint Presentation</vt:lpstr>
      <vt:lpstr>PowerPoint Presentation</vt:lpstr>
      <vt:lpstr>PowerPoint Presentation</vt:lpstr>
      <vt:lpstr>القرش  Cladoselache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التاريخ التطوري للقروش Evolutionary history of sharks </dc:title>
  <dc:creator>Rajaa</dc:creator>
  <cp:lastModifiedBy>Rajaa</cp:lastModifiedBy>
  <cp:revision>5</cp:revision>
  <dcterms:created xsi:type="dcterms:W3CDTF">2019-12-30T13:28:13Z</dcterms:created>
  <dcterms:modified xsi:type="dcterms:W3CDTF">2019-12-30T13:57:46Z</dcterms:modified>
</cp:coreProperties>
</file>